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0" r:id="rId4"/>
    <p:sldId id="258" r:id="rId5"/>
    <p:sldId id="263" r:id="rId6"/>
    <p:sldId id="259" r:id="rId7"/>
    <p:sldId id="261" r:id="rId8"/>
    <p:sldId id="265" r:id="rId9"/>
    <p:sldId id="264" r:id="rId10"/>
    <p:sldId id="266" r:id="rId11"/>
    <p:sldId id="267" r:id="rId12"/>
    <p:sldId id="26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74"/>
  </p:normalViewPr>
  <p:slideViewPr>
    <p:cSldViewPr snapToGrid="0" snapToObjects="1">
      <p:cViewPr varScale="1">
        <p:scale>
          <a:sx n="131" d="100"/>
          <a:sy n="131" d="100"/>
        </p:scale>
        <p:origin x="3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2.gif>
</file>

<file path=ppt/media/image3.tiff>
</file>

<file path=ppt/media/image4.tiff>
</file>

<file path=ppt/media/image5.tiff>
</file>

<file path=ppt/media/image6.tiff>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9AE4938-F34D-5245-B42A-D8B84120EADC}" type="datetimeFigureOut">
              <a:rPr lang="en-US" smtClean="0"/>
              <a:t>9/22/19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8373341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9AE4938-F34D-5245-B42A-D8B84120EADC}" type="datetimeFigureOut">
              <a:rPr lang="en-US" smtClean="0"/>
              <a:t>9/22/19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47447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9AE4938-F34D-5245-B42A-D8B84120EADC}" type="datetimeFigureOut">
              <a:rPr lang="en-US" smtClean="0"/>
              <a:t>9/22/19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7295817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9AE4938-F34D-5245-B42A-D8B84120EADC}" type="datetimeFigureOut">
              <a:rPr lang="en-US" smtClean="0"/>
              <a:t>9/22/19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408505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AE4938-F34D-5245-B42A-D8B84120EADC}" type="datetimeFigureOut">
              <a:rPr lang="en-US" smtClean="0"/>
              <a:t>9/22/19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0409245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9AE4938-F34D-5245-B42A-D8B84120EADC}" type="datetimeFigureOut">
              <a:rPr lang="en-US" smtClean="0"/>
              <a:t>9/22/19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416787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9AE4938-F34D-5245-B42A-D8B84120EADC}" type="datetimeFigureOut">
              <a:rPr lang="en-US" smtClean="0"/>
              <a:t>9/22/19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644599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9AE4938-F34D-5245-B42A-D8B84120EADC}" type="datetimeFigureOut">
              <a:rPr lang="en-US" smtClean="0"/>
              <a:t>9/22/19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871238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AE4938-F34D-5245-B42A-D8B84120EADC}" type="datetimeFigureOut">
              <a:rPr lang="en-US" smtClean="0"/>
              <a:t>9/22/19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14719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AE4938-F34D-5245-B42A-D8B84120EADC}" type="datetimeFigureOut">
              <a:rPr lang="en-US" smtClean="0"/>
              <a:t>9/22/19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435210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AE4938-F34D-5245-B42A-D8B84120EADC}" type="datetimeFigureOut">
              <a:rPr lang="en-US" smtClean="0"/>
              <a:t>9/22/19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5D2E97-C999-284D-A5D1-AF2A0FE85523}" type="slidenum">
              <a:rPr lang="en-US" smtClean="0"/>
              <a:t>‹#›</a:t>
            </a:fld>
            <a:endParaRPr lang="en-US"/>
          </a:p>
        </p:txBody>
      </p:sp>
    </p:spTree>
    <p:extLst>
      <p:ext uri="{BB962C8B-B14F-4D97-AF65-F5344CB8AC3E}">
        <p14:creationId xmlns:p14="http://schemas.microsoft.com/office/powerpoint/2010/main" val="2528659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AE4938-F34D-5245-B42A-D8B84120EADC}" type="datetimeFigureOut">
              <a:rPr lang="en-US" smtClean="0"/>
              <a:t>9/22/19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5D2E97-C999-284D-A5D1-AF2A0FE85523}" type="slidenum">
              <a:rPr lang="en-US" smtClean="0"/>
              <a:t>‹#›</a:t>
            </a:fld>
            <a:endParaRPr lang="en-US"/>
          </a:p>
        </p:txBody>
      </p:sp>
    </p:spTree>
    <p:extLst>
      <p:ext uri="{BB962C8B-B14F-4D97-AF65-F5344CB8AC3E}">
        <p14:creationId xmlns:p14="http://schemas.microsoft.com/office/powerpoint/2010/main" val="2070673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Astronomical Coordinates and the Pluto Lab</a:t>
            </a:r>
          </a:p>
        </p:txBody>
      </p:sp>
      <p:sp>
        <p:nvSpPr>
          <p:cNvPr id="3" name="Subtitle 2"/>
          <p:cNvSpPr>
            <a:spLocks noGrp="1"/>
          </p:cNvSpPr>
          <p:nvPr>
            <p:ph type="subTitle" idx="1"/>
          </p:nvPr>
        </p:nvSpPr>
        <p:spPr/>
        <p:txBody>
          <a:bodyPr/>
          <a:lstStyle/>
          <a:p>
            <a:r>
              <a:rPr lang="en-US" dirty="0"/>
              <a:t>ASTR 257</a:t>
            </a:r>
          </a:p>
        </p:txBody>
      </p:sp>
    </p:spTree>
    <p:extLst>
      <p:ext uri="{BB962C8B-B14F-4D97-AF65-F5344CB8AC3E}">
        <p14:creationId xmlns:p14="http://schemas.microsoft.com/office/powerpoint/2010/main" val="20962979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470C3-E634-7945-A986-3D5AB3531C5C}"/>
              </a:ext>
            </a:extLst>
          </p:cNvPr>
          <p:cNvSpPr>
            <a:spLocks noGrp="1"/>
          </p:cNvSpPr>
          <p:nvPr>
            <p:ph type="title"/>
          </p:nvPr>
        </p:nvSpPr>
        <p:spPr/>
        <p:txBody>
          <a:bodyPr/>
          <a:lstStyle/>
          <a:p>
            <a:pPr algn="ctr"/>
            <a:r>
              <a:rPr lang="en-US" dirty="0"/>
              <a:t>Distances Between Objects vs. RA/Dec</a:t>
            </a:r>
          </a:p>
        </p:txBody>
      </p:sp>
      <p:sp>
        <p:nvSpPr>
          <p:cNvPr id="3" name="Content Placeholder 2">
            <a:extLst>
              <a:ext uri="{FF2B5EF4-FFF2-40B4-BE49-F238E27FC236}">
                <a16:creationId xmlns:a16="http://schemas.microsoft.com/office/drawing/2014/main" id="{FF52F6CF-EAFE-534C-B1FB-40248FEE1ECB}"/>
              </a:ext>
            </a:extLst>
          </p:cNvPr>
          <p:cNvSpPr>
            <a:spLocks noGrp="1"/>
          </p:cNvSpPr>
          <p:nvPr>
            <p:ph idx="1"/>
          </p:nvPr>
        </p:nvSpPr>
        <p:spPr/>
        <p:txBody>
          <a:bodyPr/>
          <a:lstStyle/>
          <a:p>
            <a:r>
              <a:rPr lang="en-US" dirty="0"/>
              <a:t>Distances between objects are measured in degrees, arcminutes, arcseconds</a:t>
            </a:r>
          </a:p>
          <a:p>
            <a:r>
              <a:rPr lang="en-US" dirty="0"/>
              <a:t>RA/Dec is measured in hours/degrees, minutes, seconds.</a:t>
            </a:r>
          </a:p>
          <a:p>
            <a:r>
              <a:rPr lang="en-US" dirty="0"/>
              <a:t>THEY ARE NOT THE SAME!!</a:t>
            </a:r>
          </a:p>
          <a:p>
            <a:endParaRPr lang="en-US" dirty="0"/>
          </a:p>
          <a:p>
            <a:pPr marL="0" indent="0">
              <a:buNone/>
            </a:pPr>
            <a:r>
              <a:rPr lang="en-US" dirty="0"/>
              <a:t>Questions: </a:t>
            </a:r>
          </a:p>
          <a:p>
            <a:pPr marL="0" indent="0">
              <a:buNone/>
            </a:pPr>
            <a:r>
              <a:rPr lang="en-US" dirty="0"/>
              <a:t>-How many physical arcseconds are in 1 second of RA at the equator?</a:t>
            </a:r>
          </a:p>
          <a:p>
            <a:pPr marL="0" indent="0">
              <a:buNone/>
            </a:pPr>
            <a:r>
              <a:rPr lang="en-US" dirty="0"/>
              <a:t>-How many physical arcseconds are in 1 second of RA at 60 degrees declination?</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0372303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B54A1-1488-9448-8202-5A3D960DC6BB}"/>
              </a:ext>
            </a:extLst>
          </p:cNvPr>
          <p:cNvSpPr>
            <a:spLocks noGrp="1"/>
          </p:cNvSpPr>
          <p:nvPr>
            <p:ph type="title"/>
          </p:nvPr>
        </p:nvSpPr>
        <p:spPr/>
        <p:txBody>
          <a:bodyPr/>
          <a:lstStyle/>
          <a:p>
            <a:pPr algn="ctr"/>
            <a:r>
              <a:rPr lang="en-US" dirty="0"/>
              <a:t>Summary</a:t>
            </a:r>
          </a:p>
        </p:txBody>
      </p:sp>
      <p:sp>
        <p:nvSpPr>
          <p:cNvPr id="3" name="Content Placeholder 2">
            <a:extLst>
              <a:ext uri="{FF2B5EF4-FFF2-40B4-BE49-F238E27FC236}">
                <a16:creationId xmlns:a16="http://schemas.microsoft.com/office/drawing/2014/main" id="{7861D6DC-E56F-9D4A-BB86-C3D5780FB470}"/>
              </a:ext>
            </a:extLst>
          </p:cNvPr>
          <p:cNvSpPr>
            <a:spLocks noGrp="1"/>
          </p:cNvSpPr>
          <p:nvPr>
            <p:ph idx="1"/>
          </p:nvPr>
        </p:nvSpPr>
        <p:spPr/>
        <p:txBody>
          <a:bodyPr/>
          <a:lstStyle/>
          <a:p>
            <a:r>
              <a:rPr lang="en-US" dirty="0"/>
              <a:t>Astronomical coordinates are boring and a pain in the ass.  </a:t>
            </a:r>
          </a:p>
          <a:p>
            <a:pPr marL="0" indent="0">
              <a:buNone/>
            </a:pPr>
            <a:endParaRPr lang="en-US" dirty="0"/>
          </a:p>
          <a:p>
            <a:r>
              <a:rPr lang="en-US" dirty="0"/>
              <a:t>For the most part, </a:t>
            </a:r>
            <a:r>
              <a:rPr lang="en-US" dirty="0" err="1"/>
              <a:t>astropy</a:t>
            </a:r>
            <a:r>
              <a:rPr lang="en-US" dirty="0"/>
              <a:t> and online websites can do all of it for you, but you have to be on the lookout for weird subtleties like RA seconds vs. arcseconds and epoch vs. equinox.</a:t>
            </a:r>
          </a:p>
          <a:p>
            <a:endParaRPr lang="en-US" dirty="0"/>
          </a:p>
          <a:p>
            <a:r>
              <a:rPr lang="en-US" dirty="0"/>
              <a:t>In real time at the telescope, airmass and LST are particularly important to understand.</a:t>
            </a:r>
          </a:p>
        </p:txBody>
      </p:sp>
    </p:spTree>
    <p:extLst>
      <p:ext uri="{BB962C8B-B14F-4D97-AF65-F5344CB8AC3E}">
        <p14:creationId xmlns:p14="http://schemas.microsoft.com/office/powerpoint/2010/main" val="2027948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Pluto</a:t>
            </a:r>
          </a:p>
        </p:txBody>
      </p:sp>
      <p:sp>
        <p:nvSpPr>
          <p:cNvPr id="14" name="TextBox 13"/>
          <p:cNvSpPr txBox="1"/>
          <p:nvPr/>
        </p:nvSpPr>
        <p:spPr>
          <a:xfrm>
            <a:off x="5989258" y="2412590"/>
            <a:ext cx="4263081" cy="3416320"/>
          </a:xfrm>
          <a:prstGeom prst="rect">
            <a:avLst/>
          </a:prstGeom>
          <a:noFill/>
        </p:spPr>
        <p:txBody>
          <a:bodyPr wrap="square" rtlCol="0">
            <a:spAutoFit/>
          </a:bodyPr>
          <a:lstStyle/>
          <a:p>
            <a:pPr marL="285750" indent="-285750">
              <a:buFont typeface="Arial" charset="0"/>
              <a:buChar char="•"/>
            </a:pPr>
            <a:r>
              <a:rPr lang="en-US" dirty="0"/>
              <a:t>Use the Nickel telescope to measure Pluto’s motion compared to background stars over two nights</a:t>
            </a:r>
          </a:p>
          <a:p>
            <a:pPr marL="285750" indent="-285750">
              <a:buFont typeface="Arial" charset="0"/>
              <a:buChar char="•"/>
            </a:pPr>
            <a:r>
              <a:rPr lang="en-US" dirty="0"/>
              <a:t>The Pluto handout takes you through step-by-step.</a:t>
            </a:r>
          </a:p>
          <a:p>
            <a:pPr marL="285750" indent="-285750">
              <a:buFont typeface="Arial" charset="0"/>
              <a:buChar char="•"/>
            </a:pPr>
            <a:endParaRPr lang="en-US" dirty="0"/>
          </a:p>
          <a:p>
            <a:pPr marL="285750" indent="-285750">
              <a:buFont typeface="Arial" charset="0"/>
              <a:buChar char="•"/>
            </a:pPr>
            <a:r>
              <a:rPr lang="en-US" dirty="0"/>
              <a:t>Plan observations and present your detailed plan to Andy/X between 3-4.</a:t>
            </a:r>
          </a:p>
          <a:p>
            <a:pPr marL="285750" indent="-285750">
              <a:buFont typeface="Arial" charset="0"/>
              <a:buChar char="•"/>
            </a:pPr>
            <a:endParaRPr lang="en-US" dirty="0"/>
          </a:p>
          <a:p>
            <a:pPr marL="285750" indent="-285750">
              <a:buFont typeface="Arial" charset="0"/>
              <a:buChar char="•"/>
            </a:pPr>
            <a:r>
              <a:rPr lang="en-US" dirty="0"/>
              <a:t>Do daytime calibrations around 4.</a:t>
            </a:r>
          </a:p>
          <a:p>
            <a:pPr marL="285750" indent="-285750">
              <a:buFont typeface="Arial" charset="0"/>
              <a:buChar char="•"/>
            </a:pPr>
            <a:endParaRPr lang="en-US" dirty="0"/>
          </a:p>
          <a:p>
            <a:pPr marL="285750" indent="-285750">
              <a:buFont typeface="Arial" charset="0"/>
              <a:buChar char="•"/>
            </a:pPr>
            <a:r>
              <a:rPr lang="en-US" dirty="0"/>
              <a:t>Nighttime observations around 8.</a:t>
            </a:r>
          </a:p>
        </p:txBody>
      </p:sp>
      <p:pic>
        <p:nvPicPr>
          <p:cNvPr id="16" name="image1.png">
            <a:extLst>
              <a:ext uri="{FF2B5EF4-FFF2-40B4-BE49-F238E27FC236}">
                <a16:creationId xmlns:a16="http://schemas.microsoft.com/office/drawing/2014/main" id="{281BA99A-0749-2A46-BEAE-2E5EF58E4AFC}"/>
              </a:ext>
            </a:extLst>
          </p:cNvPr>
          <p:cNvPicPr/>
          <p:nvPr/>
        </p:nvPicPr>
        <p:blipFill>
          <a:blip r:embed="rId2"/>
          <a:srcRect/>
          <a:stretch>
            <a:fillRect/>
          </a:stretch>
        </p:blipFill>
        <p:spPr>
          <a:xfrm>
            <a:off x="448431" y="1980025"/>
            <a:ext cx="5088890" cy="3150870"/>
          </a:xfrm>
          <a:prstGeom prst="rect">
            <a:avLst/>
          </a:prstGeom>
          <a:ln/>
        </p:spPr>
      </p:pic>
    </p:spTree>
    <p:extLst>
      <p:ext uri="{BB962C8B-B14F-4D97-AF65-F5344CB8AC3E}">
        <p14:creationId xmlns:p14="http://schemas.microsoft.com/office/powerpoint/2010/main" val="412708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RA and Dec</a:t>
            </a:r>
          </a:p>
        </p:txBody>
      </p:sp>
      <p:sp>
        <p:nvSpPr>
          <p:cNvPr id="6" name="TextBox 5"/>
          <p:cNvSpPr txBox="1"/>
          <p:nvPr/>
        </p:nvSpPr>
        <p:spPr>
          <a:xfrm>
            <a:off x="7858897" y="1940011"/>
            <a:ext cx="3494903" cy="5078313"/>
          </a:xfrm>
          <a:prstGeom prst="rect">
            <a:avLst/>
          </a:prstGeom>
          <a:noFill/>
        </p:spPr>
        <p:txBody>
          <a:bodyPr wrap="square" rtlCol="0">
            <a:spAutoFit/>
          </a:bodyPr>
          <a:lstStyle/>
          <a:p>
            <a:pPr marL="285750" indent="-285750">
              <a:buFont typeface="Arial" charset="0"/>
              <a:buChar char="•"/>
            </a:pPr>
            <a:r>
              <a:rPr lang="en-US" dirty="0"/>
              <a:t>Like latitude and longitude, but for the celestial sphere</a:t>
            </a:r>
          </a:p>
          <a:p>
            <a:pPr marL="285750" indent="-285750">
              <a:buFont typeface="Arial" charset="0"/>
              <a:buChar char="•"/>
            </a:pPr>
            <a:r>
              <a:rPr lang="en-US" dirty="0"/>
              <a:t>Stays fixed while Earth rotates</a:t>
            </a:r>
          </a:p>
          <a:p>
            <a:pPr marL="285750" indent="-285750">
              <a:buFont typeface="Arial" charset="0"/>
              <a:buChar char="•"/>
            </a:pPr>
            <a:r>
              <a:rPr lang="en-US" dirty="0"/>
              <a:t>RA is typically given in hours (24 total), subdivided into minutes and seconds</a:t>
            </a:r>
          </a:p>
          <a:p>
            <a:pPr marL="285750" indent="-285750">
              <a:buFont typeface="Arial" charset="0"/>
              <a:buChar char="•"/>
            </a:pPr>
            <a:r>
              <a:rPr lang="en-US" dirty="0"/>
              <a:t>Dec is typically given in degrees, subdivided into arcminutes and </a:t>
            </a:r>
            <a:r>
              <a:rPr lang="en-US" dirty="0" err="1"/>
              <a:t>arcseconds</a:t>
            </a:r>
            <a:r>
              <a:rPr lang="en-US" dirty="0"/>
              <a:t>.</a:t>
            </a:r>
          </a:p>
          <a:p>
            <a:pPr marL="285750" indent="-285750">
              <a:buFont typeface="Arial" charset="0"/>
              <a:buChar char="•"/>
            </a:pPr>
            <a:r>
              <a:rPr lang="en-US" dirty="0"/>
              <a:t>On March 21, the Sun is at 0 hours RA and the N-S line overhead at midnight is 12 hours RA</a:t>
            </a:r>
          </a:p>
          <a:p>
            <a:pPr marL="285750" indent="-285750">
              <a:buFont typeface="Arial" charset="0"/>
              <a:buChar char="•"/>
            </a:pPr>
            <a:r>
              <a:rPr lang="en-US" dirty="0"/>
              <a:t>On September 21, the Sun is at 12 hours RA and the N-S line overhead at midnight is 0 hours RA</a:t>
            </a:r>
          </a:p>
          <a:p>
            <a:pPr marL="285750" indent="-285750">
              <a:buFont typeface="Arial" charset="0"/>
              <a:buChar char="•"/>
            </a:pPr>
            <a:endParaRPr lang="en-US" dirty="0"/>
          </a:p>
        </p:txBody>
      </p:sp>
      <p:pic>
        <p:nvPicPr>
          <p:cNvPr id="3" name="Picture 2">
            <a:extLst>
              <a:ext uri="{FF2B5EF4-FFF2-40B4-BE49-F238E27FC236}">
                <a16:creationId xmlns:a16="http://schemas.microsoft.com/office/drawing/2014/main" id="{87260AA6-3205-CF45-B672-FB883E4C6445}"/>
              </a:ext>
            </a:extLst>
          </p:cNvPr>
          <p:cNvPicPr>
            <a:picLocks noChangeAspect="1"/>
          </p:cNvPicPr>
          <p:nvPr/>
        </p:nvPicPr>
        <p:blipFill>
          <a:blip r:embed="rId2"/>
          <a:stretch>
            <a:fillRect/>
          </a:stretch>
        </p:blipFill>
        <p:spPr>
          <a:xfrm>
            <a:off x="1499545" y="1447302"/>
            <a:ext cx="5280633" cy="5410698"/>
          </a:xfrm>
          <a:prstGeom prst="rect">
            <a:avLst/>
          </a:prstGeom>
        </p:spPr>
      </p:pic>
      <p:pic>
        <p:nvPicPr>
          <p:cNvPr id="8" name="Picture 7">
            <a:extLst>
              <a:ext uri="{FF2B5EF4-FFF2-40B4-BE49-F238E27FC236}">
                <a16:creationId xmlns:a16="http://schemas.microsoft.com/office/drawing/2014/main" id="{3EDE56FA-D919-D346-BFC4-A9AE55B92A00}"/>
              </a:ext>
            </a:extLst>
          </p:cNvPr>
          <p:cNvPicPr>
            <a:picLocks noChangeAspect="1"/>
          </p:cNvPicPr>
          <p:nvPr/>
        </p:nvPicPr>
        <p:blipFill>
          <a:blip r:embed="rId3"/>
          <a:stretch>
            <a:fillRect/>
          </a:stretch>
        </p:blipFill>
        <p:spPr>
          <a:xfrm>
            <a:off x="0" y="0"/>
            <a:ext cx="1892300" cy="1905000"/>
          </a:xfrm>
          <a:prstGeom prst="rect">
            <a:avLst/>
          </a:prstGeom>
        </p:spPr>
      </p:pic>
    </p:spTree>
    <p:extLst>
      <p:ext uri="{BB962C8B-B14F-4D97-AF65-F5344CB8AC3E}">
        <p14:creationId xmlns:p14="http://schemas.microsoft.com/office/powerpoint/2010/main" val="9454516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a:t>Precession</a:t>
            </a:r>
            <a:endParaRPr lang="en-US" dirty="0"/>
          </a:p>
        </p:txBody>
      </p:sp>
      <p:pic>
        <p:nvPicPr>
          <p:cNvPr id="5" name="Picture 4"/>
          <p:cNvPicPr>
            <a:picLocks noChangeAspect="1"/>
          </p:cNvPicPr>
          <p:nvPr/>
        </p:nvPicPr>
        <p:blipFill>
          <a:blip r:embed="rId2"/>
          <a:stretch>
            <a:fillRect/>
          </a:stretch>
        </p:blipFill>
        <p:spPr>
          <a:xfrm>
            <a:off x="333337" y="1532238"/>
            <a:ext cx="4546406" cy="5184260"/>
          </a:xfrm>
          <a:prstGeom prst="rect">
            <a:avLst/>
          </a:prstGeom>
        </p:spPr>
      </p:pic>
      <p:sp>
        <p:nvSpPr>
          <p:cNvPr id="6" name="TextBox 5"/>
          <p:cNvSpPr txBox="1"/>
          <p:nvPr/>
        </p:nvSpPr>
        <p:spPr>
          <a:xfrm>
            <a:off x="6096000" y="1690688"/>
            <a:ext cx="4407243" cy="4801314"/>
          </a:xfrm>
          <a:prstGeom prst="rect">
            <a:avLst/>
          </a:prstGeom>
          <a:noFill/>
        </p:spPr>
        <p:txBody>
          <a:bodyPr wrap="square" rtlCol="0">
            <a:spAutoFit/>
          </a:bodyPr>
          <a:lstStyle/>
          <a:p>
            <a:pPr marL="285750" indent="-285750">
              <a:buFont typeface="Arial" charset="0"/>
              <a:buChar char="•"/>
            </a:pPr>
            <a:r>
              <a:rPr lang="en-US" dirty="0"/>
              <a:t>In addition to rotating, the Earth’s North pole wobbles around like a top on a 26000 year period.  This is called precession.</a:t>
            </a:r>
          </a:p>
          <a:p>
            <a:pPr marL="285750" indent="-285750">
              <a:buFont typeface="Arial" charset="0"/>
              <a:buChar char="•"/>
            </a:pPr>
            <a:r>
              <a:rPr lang="en-US" dirty="0"/>
              <a:t>Because the North pole points at different stars as a function of time, you need to specify a coordinate date.  Generally, astronomers use the direction of the Earth on Jan 1, 2000.  This is called equinox 2000</a:t>
            </a:r>
          </a:p>
          <a:p>
            <a:pPr marL="285750" indent="-285750">
              <a:buFont typeface="Arial" charset="0"/>
              <a:buChar char="•"/>
            </a:pPr>
            <a:r>
              <a:rPr lang="en-US" dirty="0"/>
              <a:t>As long as you tell the telescope that you’re using equinox 2000 coordinates, it will handle all of the math.</a:t>
            </a:r>
          </a:p>
          <a:p>
            <a:pPr marL="285750" indent="-285750">
              <a:buFont typeface="Arial" charset="0"/>
              <a:buChar char="•"/>
            </a:pPr>
            <a:endParaRPr lang="en-US" dirty="0"/>
          </a:p>
          <a:p>
            <a:pPr marL="285750" indent="-285750">
              <a:buFont typeface="Arial" charset="0"/>
              <a:buChar char="•"/>
            </a:pPr>
            <a:r>
              <a:rPr lang="en-US" dirty="0"/>
              <a:t>Note: </a:t>
            </a:r>
            <a:r>
              <a:rPr lang="en-US" b="1" dirty="0"/>
              <a:t>Epoch</a:t>
            </a:r>
            <a:r>
              <a:rPr lang="en-US" dirty="0"/>
              <a:t> is the position of a star on a particular date.  </a:t>
            </a:r>
            <a:r>
              <a:rPr lang="en-US" b="1" dirty="0"/>
              <a:t>Equinox</a:t>
            </a:r>
            <a:r>
              <a:rPr lang="en-US" dirty="0"/>
              <a:t> is the position of the coordinate system.</a:t>
            </a:r>
          </a:p>
        </p:txBody>
      </p:sp>
    </p:spTree>
    <p:extLst>
      <p:ext uri="{BB962C8B-B14F-4D97-AF65-F5344CB8AC3E}">
        <p14:creationId xmlns:p14="http://schemas.microsoft.com/office/powerpoint/2010/main" val="6173188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The Ecliptic</a:t>
            </a:r>
          </a:p>
        </p:txBody>
      </p:sp>
      <p:pic>
        <p:nvPicPr>
          <p:cNvPr id="4" name="Picture 3"/>
          <p:cNvPicPr>
            <a:picLocks noChangeAspect="1"/>
          </p:cNvPicPr>
          <p:nvPr/>
        </p:nvPicPr>
        <p:blipFill>
          <a:blip r:embed="rId2"/>
          <a:stretch>
            <a:fillRect/>
          </a:stretch>
        </p:blipFill>
        <p:spPr>
          <a:xfrm>
            <a:off x="390252" y="1989436"/>
            <a:ext cx="4442269" cy="4646141"/>
          </a:xfrm>
          <a:prstGeom prst="rect">
            <a:avLst/>
          </a:prstGeom>
        </p:spPr>
      </p:pic>
      <p:sp>
        <p:nvSpPr>
          <p:cNvPr id="5" name="TextBox 4"/>
          <p:cNvSpPr txBox="1"/>
          <p:nvPr/>
        </p:nvSpPr>
        <p:spPr>
          <a:xfrm>
            <a:off x="7858897" y="1940011"/>
            <a:ext cx="3494903" cy="1477328"/>
          </a:xfrm>
          <a:prstGeom prst="rect">
            <a:avLst/>
          </a:prstGeom>
          <a:noFill/>
        </p:spPr>
        <p:txBody>
          <a:bodyPr wrap="square" rtlCol="0">
            <a:spAutoFit/>
          </a:bodyPr>
          <a:lstStyle/>
          <a:p>
            <a:pPr marL="285750" indent="-285750">
              <a:buFont typeface="Arial" charset="0"/>
              <a:buChar char="•"/>
            </a:pPr>
            <a:r>
              <a:rPr lang="en-US" dirty="0"/>
              <a:t>The ecliptic is the plane with all of the Solar System planets</a:t>
            </a:r>
          </a:p>
          <a:p>
            <a:pPr marL="285750" indent="-285750">
              <a:buFont typeface="Arial" charset="0"/>
              <a:buChar char="•"/>
            </a:pPr>
            <a:r>
              <a:rPr lang="en-US" dirty="0"/>
              <a:t>It is not parallel to our equator (and 0 degrees Dec) because the Earth is tilted</a:t>
            </a:r>
          </a:p>
        </p:txBody>
      </p:sp>
    </p:spTree>
    <p:extLst>
      <p:ext uri="{BB962C8B-B14F-4D97-AF65-F5344CB8AC3E}">
        <p14:creationId xmlns:p14="http://schemas.microsoft.com/office/powerpoint/2010/main" val="11010977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B602BC-7E61-EA4E-99D7-24EED90EF6F5}"/>
              </a:ext>
            </a:extLst>
          </p:cNvPr>
          <p:cNvSpPr>
            <a:spLocks noGrp="1"/>
          </p:cNvSpPr>
          <p:nvPr>
            <p:ph type="title"/>
          </p:nvPr>
        </p:nvSpPr>
        <p:spPr/>
        <p:txBody>
          <a:bodyPr/>
          <a:lstStyle/>
          <a:p>
            <a:pPr algn="ctr"/>
            <a:r>
              <a:rPr lang="en-US" dirty="0"/>
              <a:t>The Galactic Plane</a:t>
            </a:r>
          </a:p>
        </p:txBody>
      </p:sp>
      <p:pic>
        <p:nvPicPr>
          <p:cNvPr id="4" name="Picture 3">
            <a:extLst>
              <a:ext uri="{FF2B5EF4-FFF2-40B4-BE49-F238E27FC236}">
                <a16:creationId xmlns:a16="http://schemas.microsoft.com/office/drawing/2014/main" id="{D3BE2FE6-65B5-7542-95E8-6F239B35B051}"/>
              </a:ext>
            </a:extLst>
          </p:cNvPr>
          <p:cNvPicPr>
            <a:picLocks noChangeAspect="1"/>
          </p:cNvPicPr>
          <p:nvPr/>
        </p:nvPicPr>
        <p:blipFill>
          <a:blip r:embed="rId2"/>
          <a:stretch>
            <a:fillRect/>
          </a:stretch>
        </p:blipFill>
        <p:spPr>
          <a:xfrm>
            <a:off x="4232478" y="1977822"/>
            <a:ext cx="3746500" cy="3797300"/>
          </a:xfrm>
          <a:prstGeom prst="rect">
            <a:avLst/>
          </a:prstGeom>
        </p:spPr>
      </p:pic>
    </p:spTree>
    <p:extLst>
      <p:ext uri="{BB962C8B-B14F-4D97-AF65-F5344CB8AC3E}">
        <p14:creationId xmlns:p14="http://schemas.microsoft.com/office/powerpoint/2010/main" val="2368566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Time</a:t>
            </a:r>
          </a:p>
        </p:txBody>
      </p:sp>
      <p:sp>
        <p:nvSpPr>
          <p:cNvPr id="3" name="Content Placeholder 2"/>
          <p:cNvSpPr>
            <a:spLocks noGrp="1"/>
          </p:cNvSpPr>
          <p:nvPr>
            <p:ph idx="1"/>
          </p:nvPr>
        </p:nvSpPr>
        <p:spPr/>
        <p:txBody>
          <a:bodyPr/>
          <a:lstStyle/>
          <a:p>
            <a:r>
              <a:rPr lang="en-US" dirty="0"/>
              <a:t>Astronomers tend to use Universal Time (UT or UTC), which is the same as Greenwich England time, but without daylight savings.  When you start observing in California, it is already the next day in England.  So this evening’s UT date is September 23.</a:t>
            </a:r>
          </a:p>
          <a:p>
            <a:r>
              <a:rPr lang="en-US" dirty="0"/>
              <a:t>Local Sidereal Time (LST) is the RA of the line connecting North to South directly above wherever you are standing.  At the telescope, if you want to know what is directly overhead, look at the LST clock.</a:t>
            </a:r>
          </a:p>
        </p:txBody>
      </p:sp>
    </p:spTree>
    <p:extLst>
      <p:ext uri="{BB962C8B-B14F-4D97-AF65-F5344CB8AC3E}">
        <p14:creationId xmlns:p14="http://schemas.microsoft.com/office/powerpoint/2010/main" val="18312273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t>Quiz</a:t>
            </a:r>
          </a:p>
        </p:txBody>
      </p:sp>
      <p:sp>
        <p:nvSpPr>
          <p:cNvPr id="3" name="Content Placeholder 2"/>
          <p:cNvSpPr>
            <a:spLocks noGrp="1"/>
          </p:cNvSpPr>
          <p:nvPr>
            <p:ph idx="1"/>
          </p:nvPr>
        </p:nvSpPr>
        <p:spPr/>
        <p:txBody>
          <a:bodyPr/>
          <a:lstStyle/>
          <a:p>
            <a:r>
              <a:rPr lang="en-US" dirty="0"/>
              <a:t>Order of magnitude, based on what I’ve told you in this lecture, what is LST right now?</a:t>
            </a:r>
          </a:p>
          <a:p>
            <a:endParaRPr lang="en-US" dirty="0"/>
          </a:p>
          <a:p>
            <a:r>
              <a:rPr lang="en-US" dirty="0"/>
              <a:t>What is the RA/Dec Directly Overhead right now?</a:t>
            </a:r>
          </a:p>
        </p:txBody>
      </p:sp>
    </p:spTree>
    <p:extLst>
      <p:ext uri="{BB962C8B-B14F-4D97-AF65-F5344CB8AC3E}">
        <p14:creationId xmlns:p14="http://schemas.microsoft.com/office/powerpoint/2010/main" val="111063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80878-00B6-4544-B9FD-9310BBAE7117}"/>
              </a:ext>
            </a:extLst>
          </p:cNvPr>
          <p:cNvSpPr>
            <a:spLocks noGrp="1"/>
          </p:cNvSpPr>
          <p:nvPr>
            <p:ph type="title"/>
          </p:nvPr>
        </p:nvSpPr>
        <p:spPr/>
        <p:txBody>
          <a:bodyPr/>
          <a:lstStyle/>
          <a:p>
            <a:pPr algn="ctr"/>
            <a:r>
              <a:rPr lang="en-US" dirty="0"/>
              <a:t>Julian Dates</a:t>
            </a:r>
          </a:p>
        </p:txBody>
      </p:sp>
      <p:sp>
        <p:nvSpPr>
          <p:cNvPr id="3" name="Content Placeholder 2">
            <a:extLst>
              <a:ext uri="{FF2B5EF4-FFF2-40B4-BE49-F238E27FC236}">
                <a16:creationId xmlns:a16="http://schemas.microsoft.com/office/drawing/2014/main" id="{C1B5B8C7-5E2A-DC42-A30B-B8E9FCB05F04}"/>
              </a:ext>
            </a:extLst>
          </p:cNvPr>
          <p:cNvSpPr>
            <a:spLocks noGrp="1"/>
          </p:cNvSpPr>
          <p:nvPr>
            <p:ph idx="1"/>
          </p:nvPr>
        </p:nvSpPr>
        <p:spPr/>
        <p:txBody>
          <a:bodyPr/>
          <a:lstStyle/>
          <a:p>
            <a:r>
              <a:rPr lang="en-US" dirty="0"/>
              <a:t>Numerical / decimal date system that is easy for computers</a:t>
            </a:r>
          </a:p>
          <a:p>
            <a:endParaRPr lang="en-US" dirty="0"/>
          </a:p>
          <a:p>
            <a:r>
              <a:rPr lang="en-US" dirty="0"/>
              <a:t>Today is Julian date 2458749.0</a:t>
            </a:r>
          </a:p>
          <a:p>
            <a:endParaRPr lang="en-US" dirty="0"/>
          </a:p>
          <a:p>
            <a:r>
              <a:rPr lang="en-US" dirty="0"/>
              <a:t>Day 1 was Jan 1, 4713 BC.</a:t>
            </a:r>
          </a:p>
        </p:txBody>
      </p:sp>
    </p:spTree>
    <p:extLst>
      <p:ext uri="{BB962C8B-B14F-4D97-AF65-F5344CB8AC3E}">
        <p14:creationId xmlns:p14="http://schemas.microsoft.com/office/powerpoint/2010/main" val="3504502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78371E-5C4B-4646-AD35-502D969F7162}"/>
              </a:ext>
            </a:extLst>
          </p:cNvPr>
          <p:cNvSpPr>
            <a:spLocks noGrp="1"/>
          </p:cNvSpPr>
          <p:nvPr>
            <p:ph type="title"/>
          </p:nvPr>
        </p:nvSpPr>
        <p:spPr/>
        <p:txBody>
          <a:bodyPr/>
          <a:lstStyle/>
          <a:p>
            <a:pPr algn="ctr"/>
            <a:r>
              <a:rPr lang="en-US" dirty="0"/>
              <a:t>Airmass</a:t>
            </a:r>
          </a:p>
        </p:txBody>
      </p:sp>
      <p:pic>
        <p:nvPicPr>
          <p:cNvPr id="4" name="Picture 3">
            <a:extLst>
              <a:ext uri="{FF2B5EF4-FFF2-40B4-BE49-F238E27FC236}">
                <a16:creationId xmlns:a16="http://schemas.microsoft.com/office/drawing/2014/main" id="{811F05DD-433C-2E43-B7B5-C8E270B72CB7}"/>
              </a:ext>
            </a:extLst>
          </p:cNvPr>
          <p:cNvPicPr>
            <a:picLocks noChangeAspect="1"/>
          </p:cNvPicPr>
          <p:nvPr/>
        </p:nvPicPr>
        <p:blipFill>
          <a:blip r:embed="rId2"/>
          <a:stretch>
            <a:fillRect/>
          </a:stretch>
        </p:blipFill>
        <p:spPr>
          <a:xfrm>
            <a:off x="3191753" y="1631004"/>
            <a:ext cx="5854970" cy="4566877"/>
          </a:xfrm>
          <a:prstGeom prst="rect">
            <a:avLst/>
          </a:prstGeom>
        </p:spPr>
      </p:pic>
    </p:spTree>
    <p:extLst>
      <p:ext uri="{BB962C8B-B14F-4D97-AF65-F5344CB8AC3E}">
        <p14:creationId xmlns:p14="http://schemas.microsoft.com/office/powerpoint/2010/main" val="12374758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1705</TotalTime>
  <Words>588</Words>
  <Application>Microsoft Macintosh PowerPoint</Application>
  <PresentationFormat>Widescreen</PresentationFormat>
  <Paragraphs>56</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Astronomical Coordinates and the Pluto Lab</vt:lpstr>
      <vt:lpstr>RA and Dec</vt:lpstr>
      <vt:lpstr>Precession</vt:lpstr>
      <vt:lpstr>The Ecliptic</vt:lpstr>
      <vt:lpstr>The Galactic Plane</vt:lpstr>
      <vt:lpstr>Time</vt:lpstr>
      <vt:lpstr>Quiz</vt:lpstr>
      <vt:lpstr>Julian Dates</vt:lpstr>
      <vt:lpstr>Airmass</vt:lpstr>
      <vt:lpstr>Distances Between Objects vs. RA/Dec</vt:lpstr>
      <vt:lpstr>Summary</vt:lpstr>
      <vt:lpstr>Pluto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Astronomical Coordinates and the Pluto Lab</dc:title>
  <dc:creator>Andy Skemer</dc:creator>
  <cp:lastModifiedBy>Andy Skemer</cp:lastModifiedBy>
  <cp:revision>16</cp:revision>
  <dcterms:created xsi:type="dcterms:W3CDTF">2017-04-27T23:02:49Z</dcterms:created>
  <dcterms:modified xsi:type="dcterms:W3CDTF">2019-09-22T17:31:14Z</dcterms:modified>
</cp:coreProperties>
</file>

<file path=docProps/thumbnail.jpeg>
</file>